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8" r:id="rId5"/>
    <p:sldId id="269" r:id="rId6"/>
    <p:sldId id="270" r:id="rId7"/>
    <p:sldId id="271" r:id="rId8"/>
    <p:sldId id="272" r:id="rId9"/>
    <p:sldId id="273" r:id="rId10"/>
    <p:sldId id="280" r:id="rId11"/>
    <p:sldId id="274" r:id="rId12"/>
    <p:sldId id="275" r:id="rId13"/>
    <p:sldId id="277" r:id="rId14"/>
    <p:sldId id="279" r:id="rId15"/>
    <p:sldId id="278" r:id="rId16"/>
  </p:sldIdLst>
  <p:sldSz cx="12192000" cy="6858000"/>
  <p:notesSz cx="6858000" cy="9144000"/>
  <p:defaultTextStyle>
    <a:defPPr algn="r" rtl="1"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>
        <p:scale>
          <a:sx n="99" d="100"/>
          <a:sy n="99" d="100"/>
        </p:scale>
        <p:origin x="-174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29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0897" y="4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371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E981EFAC-D30B-4CF3-BA65-7FE747B4D0FE}" type="datetime1">
              <a:rPr lang="he-IL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י"ח/כסלו/תשע"ח</a:t>
            </a:fld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80897" y="867458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371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7E6B3739-9081-478F-812E-AE7CE140632E}" type="slidenum">
              <a:rPr lang="he-IL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1049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090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 noProof="0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71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54FD734-06E3-4B55-AE54-A5CD25EA36C8}" type="datetime1">
              <a:rPr lang="he-IL" smtClean="0"/>
              <a:pPr/>
              <a:t>י"ח/כסלו/תשע"ח</a:t>
            </a:fld>
            <a:endParaRPr lang="he-IL" dirty="0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he-IL" noProof="0" dirty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he-IL" noProof="0" dirty="0"/>
              <a:t>לחץ כדי לערוך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090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71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60CF8BB-EBC7-4B8F-9632-A5A136FBB880}" type="slidenum">
              <a:rPr lang="he-IL" smtClean="0"/>
              <a:pPr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70369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560CF8BB-EBC7-4B8F-9632-A5A136FBB880}" type="slidenum">
              <a:rPr lang="he-IL" smtClean="0"/>
              <a:t>1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05081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12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77486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2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866432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3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1799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4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94796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5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68068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6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68298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8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39237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9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52738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he-IL" smtClean="0"/>
              <a:pPr/>
              <a:t>10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03225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724400" y="755780"/>
            <a:ext cx="6858000" cy="3200400"/>
          </a:xfrm>
        </p:spPr>
        <p:txBody>
          <a:bodyPr rtlCol="1" anchor="b">
            <a:noAutofit/>
          </a:bodyPr>
          <a:lstStyle>
            <a:lvl1pPr algn="r" rtl="1">
              <a:lnSpc>
                <a:spcPct val="75000"/>
              </a:lnSpc>
              <a:defRPr sz="7400">
                <a:solidFill>
                  <a:schemeClr val="bg1"/>
                </a:solidFill>
              </a:defRPr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4724400" y="3956180"/>
            <a:ext cx="6858000" cy="109728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800"/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he-IL" noProof="0" smtClean="0"/>
              <a:t>לחץ כדי לערוך סגנון כותרת משנה של תבנית בסיס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279479" y="5586761"/>
            <a:ext cx="280731" cy="88375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D8F35F36-9297-46F6-A6D7-003599DE2A6E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279480" y="365125"/>
            <a:ext cx="280730" cy="513993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11156302" y="6268940"/>
            <a:ext cx="722377" cy="20158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V="1">
            <a:off x="838200" y="1987419"/>
            <a:ext cx="9372600" cy="4483101"/>
          </a:xfrm>
        </p:spPr>
        <p:txBody>
          <a:bodyPr vert="eaVert" rtlCol="1"/>
          <a:lstStyle/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/>
          <a:p>
            <a:pPr rtl="1"/>
            <a:fld id="{ADCD637B-CA81-4693-997A-B8616ACE0169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/>
          <a:p>
            <a:pPr rtl="1"/>
            <a:fld id="{E31375A4-56A4-47D6-9801-1991572033F7}" type="slidenum">
              <a:rPr lang="he-IL" noProof="0" smtClean="0"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 flipV="1">
            <a:off x="841248" y="380999"/>
            <a:ext cx="2011680" cy="6096001"/>
          </a:xfrm>
        </p:spPr>
        <p:txBody>
          <a:bodyPr vert="eaVert"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 flipV="1">
            <a:off x="3173892" y="380999"/>
            <a:ext cx="7074859" cy="6096001"/>
          </a:xfrm>
        </p:spPr>
        <p:txBody>
          <a:bodyPr vert="eaVert" rtlCol="1"/>
          <a:lstStyle/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/>
          <a:p>
            <a:pPr rtl="1"/>
            <a:fld id="{1822D8F2-5F57-4FDA-8585-E4E8AE71CEE1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/>
          <a:p>
            <a:pPr rtl="1"/>
            <a:fld id="{E31375A4-56A4-47D6-9801-1991572033F7}" type="slidenum">
              <a:rPr lang="he-IL" noProof="0" smtClean="0"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1248" y="381000"/>
            <a:ext cx="937260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41248" y="1987419"/>
            <a:ext cx="9372600" cy="4483101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283464" y="5586761"/>
            <a:ext cx="280731" cy="883759"/>
          </a:xfrm>
        </p:spPr>
        <p:txBody>
          <a:bodyPr rtlCol="1"/>
          <a:lstStyle>
            <a:lvl1pPr algn="r" rtl="1"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1"/>
            <a:fld id="{48B37737-FD71-45C6-97A5-78D0EA05C22D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283464" y="365125"/>
            <a:ext cx="280730" cy="5139936"/>
          </a:xfrm>
        </p:spPr>
        <p:txBody>
          <a:bodyPr rtlCol="1"/>
          <a:lstStyle>
            <a:lvl1pPr algn="r" rtl="1"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11155680" y="6268940"/>
            <a:ext cx="722377" cy="201580"/>
          </a:xfrm>
        </p:spPr>
        <p:txBody>
          <a:bodyPr rtlCol="1"/>
          <a:lstStyle>
            <a:lvl1pPr algn="r" rtl="1"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895600" y="822960"/>
            <a:ext cx="8686800" cy="2011680"/>
          </a:xfrm>
        </p:spPr>
        <p:txBody>
          <a:bodyPr rtlCol="1" anchor="b">
            <a:normAutofit/>
          </a:bodyPr>
          <a:lstStyle>
            <a:lvl1pPr algn="r" rtl="1">
              <a:lnSpc>
                <a:spcPct val="70000"/>
              </a:lnSpc>
              <a:defRPr sz="6600"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2895600" y="2834640"/>
            <a:ext cx="8686800" cy="109728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2800"/>
            </a:lvl1pPr>
            <a:lvl2pPr marL="457200" indent="0" algn="r" rtl="1">
              <a:buNone/>
              <a:defRPr sz="2000"/>
            </a:lvl2pPr>
            <a:lvl3pPr marL="914400" indent="0" algn="r" rtl="1">
              <a:buNone/>
              <a:defRPr sz="1800"/>
            </a:lvl3pPr>
            <a:lvl4pPr marL="1371600" indent="0" algn="r" rtl="1">
              <a:buNone/>
              <a:defRPr sz="1600"/>
            </a:lvl4pPr>
            <a:lvl5pPr marL="1828800" indent="0" algn="r" rtl="1">
              <a:buNone/>
              <a:defRPr sz="1600"/>
            </a:lvl5pPr>
            <a:lvl6pPr marL="2286000" indent="0" algn="r" rtl="1">
              <a:buNone/>
              <a:defRPr sz="1600"/>
            </a:lvl6pPr>
            <a:lvl7pPr marL="2743200" indent="0" algn="r" rtl="1">
              <a:buNone/>
              <a:defRPr sz="1600"/>
            </a:lvl7pPr>
            <a:lvl8pPr marL="3200400" indent="0" algn="r" rtl="1">
              <a:buNone/>
              <a:defRPr sz="1600"/>
            </a:lvl8pPr>
            <a:lvl9pPr marL="3657600" indent="0" algn="r" rtl="1">
              <a:buNone/>
              <a:defRPr sz="16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41248" y="381000"/>
            <a:ext cx="937260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41248" y="1981200"/>
            <a:ext cx="4572000" cy="4480560"/>
          </a:xfrm>
        </p:spPr>
        <p:txBody>
          <a:bodyPr rtlCol="1">
            <a:normAutofit/>
          </a:bodyPr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5641848" y="1981200"/>
            <a:ext cx="4572000" cy="4480560"/>
          </a:xfrm>
        </p:spPr>
        <p:txBody>
          <a:bodyPr rtlCol="1">
            <a:normAutofit/>
          </a:bodyPr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283464" y="5586761"/>
            <a:ext cx="280731" cy="88375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8EA7D06F-B43E-440B-93D2-16E4C06D3D79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283464" y="365125"/>
            <a:ext cx="280730" cy="513993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1155680" y="6268940"/>
            <a:ext cx="722377" cy="20158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638800" y="1679448"/>
            <a:ext cx="4572000" cy="830487"/>
          </a:xfrm>
        </p:spPr>
        <p:txBody>
          <a:bodyPr rtlCol="1" anchor="ctr"/>
          <a:lstStyle>
            <a:lvl1pPr marL="0" indent="0" algn="r" rtl="1">
              <a:spcBef>
                <a:spcPts val="0"/>
              </a:spcBef>
              <a:buNone/>
              <a:defRPr sz="2400" b="1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5638800" y="2509935"/>
            <a:ext cx="4572000" cy="3967065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838200" y="1679448"/>
            <a:ext cx="4572000" cy="830487"/>
          </a:xfrm>
        </p:spPr>
        <p:txBody>
          <a:bodyPr rtlCol="1" anchor="ctr"/>
          <a:lstStyle>
            <a:lvl1pPr marL="0" indent="0" algn="r" rtl="1">
              <a:spcBef>
                <a:spcPts val="0"/>
              </a:spcBef>
              <a:buNone/>
              <a:defRPr sz="2400" b="1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838200" y="2509935"/>
            <a:ext cx="4572000" cy="3967065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>
          <a:xfrm>
            <a:off x="279479" y="5586761"/>
            <a:ext cx="280731" cy="88375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6948D8A-ABAF-4708-A988-E6E0BE791D4B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>
            <a:off x="279480" y="365125"/>
            <a:ext cx="280730" cy="513993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11156302" y="6268940"/>
            <a:ext cx="722377" cy="20158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>
          <a:xfrm>
            <a:off x="279479" y="5586761"/>
            <a:ext cx="280731" cy="88375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20F36D21-BF2F-4CA5-A510-3D9825888377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>
          <a:xfrm>
            <a:off x="279480" y="365125"/>
            <a:ext cx="280730" cy="513993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>
            <a:off x="11156302" y="6268940"/>
            <a:ext cx="722377" cy="20158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/>
          <a:p>
            <a:pPr rtl="1"/>
            <a:fld id="{F360A9BD-2C77-41C5-B185-78400A5BEDBC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/>
          <a:p>
            <a:pPr rtl="1"/>
            <a:fld id="{E31375A4-56A4-47D6-9801-1991572033F7}" type="slidenum">
              <a:rPr lang="he-IL" noProof="0" smtClean="0"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643" y="408993"/>
            <a:ext cx="4800937" cy="1828800"/>
          </a:xfrm>
        </p:spPr>
        <p:txBody>
          <a:bodyPr rtlCol="1" anchor="b">
            <a:noAutofit/>
          </a:bodyPr>
          <a:lstStyle>
            <a:lvl1pPr algn="r" rtl="1">
              <a:defRPr sz="4400"/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5999" y="381000"/>
            <a:ext cx="5489510" cy="5791200"/>
          </a:xfrm>
        </p:spPr>
        <p:txBody>
          <a:bodyPr rtlCol="1">
            <a:normAutofit/>
          </a:bodyPr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  <a:p>
            <a:pPr lvl="1" rtl="1"/>
            <a:r>
              <a:rPr lang="he-IL" noProof="0" smtClean="0"/>
              <a:t>רמה שנייה</a:t>
            </a:r>
          </a:p>
          <a:p>
            <a:pPr lvl="2" rtl="1"/>
            <a:r>
              <a:rPr lang="he-IL" noProof="0" smtClean="0"/>
              <a:t>רמה שלישית</a:t>
            </a:r>
          </a:p>
          <a:p>
            <a:pPr lvl="3" rtl="1"/>
            <a:r>
              <a:rPr lang="he-IL" noProof="0" smtClean="0"/>
              <a:t>רמה רביעית</a:t>
            </a:r>
          </a:p>
          <a:p>
            <a:pPr lvl="4" rtl="1"/>
            <a:r>
              <a:rPr lang="he-IL" noProof="0" smtClean="0"/>
              <a:t>רמה חמישית</a:t>
            </a:r>
            <a:endParaRPr lang="he-IL" noProof="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1643" y="2237793"/>
            <a:ext cx="4800937" cy="18288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2000"/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279479" y="5586761"/>
            <a:ext cx="280731" cy="883759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DA2F4320-0905-4B31-9E1D-B67068C5E9B5}" type="datetime1">
              <a:rPr lang="he-IL" noProof="0" smtClean="0"/>
              <a:t>י"ח/כסלו/תשע"ח</a:t>
            </a:fld>
            <a:endParaRPr lang="he-IL" noProof="0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279480" y="365125"/>
            <a:ext cx="280730" cy="5139936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1156302" y="6268940"/>
            <a:ext cx="722377" cy="201580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he-IL" noProof="0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5152" y="384048"/>
            <a:ext cx="4800600" cy="1828800"/>
          </a:xfrm>
        </p:spPr>
        <p:txBody>
          <a:bodyPr rtlCol="1" anchor="b">
            <a:noAutofit/>
          </a:bodyPr>
          <a:lstStyle>
            <a:lvl1pPr algn="r" rtl="1">
              <a:defRPr sz="4400">
                <a:solidFill>
                  <a:schemeClr val="bg1"/>
                </a:solidFill>
              </a:defRPr>
            </a:lvl1pPr>
          </a:lstStyle>
          <a:p>
            <a:pPr rtl="1"/>
            <a:r>
              <a:rPr lang="he-IL" noProof="0" smtClean="0"/>
              <a:t>לחץ כדי לערוך סגנון כותרת של תבנית בסיס</a:t>
            </a:r>
            <a:endParaRPr lang="he-IL" noProof="0" dirty="0"/>
          </a:p>
        </p:txBody>
      </p:sp>
      <p:sp>
        <p:nvSpPr>
          <p:cNvPr id="3" name="מציין מיקום של תמונה 2" descr="מציין מיקום ריק להוספת תמונה. לחץ על מציין המיקום ובחר את התמונה שברצונך להוסיף"/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  <a:ln>
            <a:noFill/>
          </a:ln>
        </p:spPr>
        <p:txBody>
          <a:bodyPr tIns="457200" rtlCol="1">
            <a:normAutofit/>
          </a:bodyPr>
          <a:lstStyle>
            <a:lvl1pPr marL="0" indent="0" algn="ctr" rtl="1">
              <a:buNone/>
              <a:defRPr sz="24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he-IL" noProof="0" smtClean="0"/>
              <a:t>לחץ על הסמל כדי להוסיף תמונה</a:t>
            </a:r>
            <a:endParaRPr lang="he-IL" noProof="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6612" y="2240280"/>
            <a:ext cx="4799140" cy="18288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2000"/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he-IL" noProof="0" smtClean="0"/>
              <a:t>לחץ כדי לערוך סגנונות טקסט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571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rtl="1"/>
            <a:r>
              <a:rPr lang="he-IL" noProof="0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he-IL" noProof="0" dirty="0"/>
              <a:t>לחץ כדי לערוך סגנונות טקסט של תבנית בסיס</a:t>
            </a:r>
          </a:p>
          <a:p>
            <a:pPr lvl="1" rtl="1"/>
            <a:r>
              <a:rPr lang="he-IL" noProof="0" dirty="0"/>
              <a:t>רמה שניה</a:t>
            </a:r>
          </a:p>
          <a:p>
            <a:pPr lvl="2" rtl="1"/>
            <a:r>
              <a:rPr lang="he-IL" noProof="0" dirty="0"/>
              <a:t>רמה שלישית</a:t>
            </a:r>
          </a:p>
          <a:p>
            <a:pPr lvl="3" rtl="1"/>
            <a:r>
              <a:rPr lang="he-IL" noProof="0" dirty="0"/>
              <a:t>רמה רביעית</a:t>
            </a:r>
          </a:p>
          <a:p>
            <a:pPr lvl="4" rtl="1"/>
            <a:r>
              <a:rPr lang="he-IL" noProof="0" dirty="0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279479" y="5586761"/>
            <a:ext cx="280731" cy="883759"/>
          </a:xfrm>
          <a:prstGeom prst="rect">
            <a:avLst/>
          </a:prstGeom>
        </p:spPr>
        <p:txBody>
          <a:bodyPr vert="vert270" lIns="91440" tIns="45720" rIns="91440" bIns="45720" rtlCol="1" anchor="ctr"/>
          <a:lstStyle>
            <a:lvl1pPr algn="r" rtl="1">
              <a:defRPr sz="900" spc="-10" baseline="0">
                <a:solidFill>
                  <a:schemeClr val="tx2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A5E79EB-7CCA-4438-9B53-672A557937C1}" type="datetime1">
              <a:rPr lang="he-IL" smtClean="0"/>
              <a:t>י"ח/כסלו/תשע"ח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7948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1" anchor="ctr"/>
          <a:lstStyle>
            <a:lvl1pPr algn="ctr" rtl="1"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11156302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31375A4-56A4-47D6-9801-1991572033F7}" type="slidenum">
              <a:rPr lang="he-IL" noProof="0" smtClean="0"/>
              <a:pPr/>
              <a:t>‹#›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r" defTabSz="914400" rtl="1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>
              <a:lumMod val="50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4320" indent="-274320" algn="r" defTabSz="914400" rtl="1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74320" algn="r" defTabSz="914400" rtl="1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005840" indent="-228600" algn="r" defTabSz="914400" rtl="1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23444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6304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69164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png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23284" y="755780"/>
            <a:ext cx="11359116" cy="892267"/>
          </a:xfrm>
        </p:spPr>
        <p:txBody>
          <a:bodyPr rtlCol="1"/>
          <a:lstStyle/>
          <a:p>
            <a:pPr algn="ctr" rtl="1"/>
            <a:r>
              <a:rPr lang="he-IL" sz="4000" dirty="0" smtClean="0"/>
              <a:t>פרויקט הקמת מתקן לבדיקת כלי רכב</a:t>
            </a:r>
            <a:endParaRPr lang="he" sz="40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73889" y="2244337"/>
            <a:ext cx="10232065" cy="2774229"/>
          </a:xfrm>
        </p:spPr>
        <p:txBody>
          <a:bodyPr rtlCol="1">
            <a:noAutofit/>
          </a:bodyPr>
          <a:lstStyle/>
          <a:p>
            <a:pPr algn="ctr" rtl="1"/>
            <a:r>
              <a:rPr lang="he-IL" b="1" dirty="0" smtClean="0"/>
              <a:t>מכרז 17/2017</a:t>
            </a:r>
          </a:p>
          <a:p>
            <a:pPr algn="ctr" rtl="1"/>
            <a:endParaRPr lang="he-IL" b="1" dirty="0" smtClean="0"/>
          </a:p>
          <a:p>
            <a:pPr algn="ctr" rtl="1"/>
            <a:r>
              <a:rPr lang="he-IL" b="1" dirty="0" smtClean="0"/>
              <a:t>ייעוץ פיקוח וליווי </a:t>
            </a:r>
          </a:p>
          <a:p>
            <a:pPr algn="ctr" rtl="1"/>
            <a:r>
              <a:rPr lang="he-IL" b="1" dirty="0" smtClean="0"/>
              <a:t>להקמת אתר לבדיקת כלי רכב במעבר בגין</a:t>
            </a:r>
          </a:p>
          <a:p>
            <a:pPr algn="ctr" rtl="1"/>
            <a:endParaRPr lang="he-IL" b="1" dirty="0" smtClean="0"/>
          </a:p>
          <a:p>
            <a:pPr algn="ctr" rtl="1"/>
            <a:r>
              <a:rPr lang="he-IL" b="1" dirty="0" smtClean="0"/>
              <a:t>סיור קבלנים 14/11/2017</a:t>
            </a:r>
            <a:endParaRPr lang="he" b="1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279480" y="365125"/>
            <a:ext cx="280730" cy="5139936"/>
          </a:xfrm>
        </p:spPr>
        <p:txBody>
          <a:bodyPr/>
          <a:lstStyle/>
          <a:p>
            <a:pPr rtl="1"/>
            <a:r>
              <a:rPr lang="he-IL" noProof="0" dirty="0" smtClean="0">
                <a:solidFill>
                  <a:schemeClr val="bg1">
                    <a:lumMod val="95000"/>
                  </a:schemeClr>
                </a:solidFill>
              </a:rPr>
              <a:t>אגף פיתוח תשתיות ופרויקטים - </a:t>
            </a:r>
            <a:r>
              <a:rPr lang="he-IL" noProof="0" dirty="0" err="1" smtClean="0">
                <a:solidFill>
                  <a:schemeClr val="bg1">
                    <a:lumMod val="95000"/>
                  </a:schemeClr>
                </a:solidFill>
              </a:rPr>
              <a:t>מינהל</a:t>
            </a:r>
            <a:r>
              <a:rPr lang="he-IL" noProof="0" dirty="0" smtClean="0">
                <a:solidFill>
                  <a:schemeClr val="bg1">
                    <a:lumMod val="95000"/>
                  </a:schemeClr>
                </a:solidFill>
              </a:rPr>
              <a:t> המכס</a:t>
            </a:r>
            <a:endParaRPr lang="he-IL" noProof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1</a:t>
            </a:fld>
            <a:endParaRPr lang="he-IL" noProof="0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 rotWithShape="1">
          <a:blip r:embed="rId3"/>
          <a:srcRect l="6176" t="27204" r="5258" b="13916"/>
          <a:stretch/>
        </p:blipFill>
        <p:spPr>
          <a:xfrm>
            <a:off x="1974714" y="4659549"/>
            <a:ext cx="8132323" cy="2198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325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680970" y="223736"/>
            <a:ext cx="911164" cy="1177047"/>
          </a:xfrm>
        </p:spPr>
        <p:txBody>
          <a:bodyPr rtlCol="1"/>
          <a:lstStyle/>
          <a:p>
            <a:pPr algn="r" rtl="1"/>
            <a:r>
              <a:rPr lang="he-IL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דוגמא למתקן שיקוף רכב</a:t>
            </a:r>
            <a:endParaRPr lang="he-IL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1643" y="2237793"/>
            <a:ext cx="4800937" cy="1828800"/>
          </a:xfrm>
        </p:spPr>
        <p:txBody>
          <a:bodyPr rtlCol="1"/>
          <a:lstStyle/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מציין מיקום של כותרת תחתונה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10</a:t>
            </a:fld>
            <a:endParaRPr lang="he-IL" noProof="0" dirty="0"/>
          </a:p>
        </p:txBody>
      </p:sp>
      <p:graphicFrame>
        <p:nvGraphicFramePr>
          <p:cNvPr id="9" name="מציין מיקום תוכן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622664"/>
              </p:ext>
            </p:extLst>
          </p:nvPr>
        </p:nvGraphicFramePr>
        <p:xfrm>
          <a:off x="632297" y="-60163"/>
          <a:ext cx="9503924" cy="6722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crobat Document" r:id="rId4" imgW="32099087" imgH="22707540" progId="AcroExch.Document.DC">
                  <p:embed/>
                </p:oleObj>
              </mc:Choice>
              <mc:Fallback>
                <p:oleObj name="Acrobat Document" r:id="rId4" imgW="32099087" imgH="2270754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297" y="-60163"/>
                        <a:ext cx="9503924" cy="6722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תמונה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1436" y="2691320"/>
            <a:ext cx="829128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9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אובייקט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843224"/>
              </p:ext>
            </p:extLst>
          </p:nvPr>
        </p:nvGraphicFramePr>
        <p:xfrm>
          <a:off x="2461090" y="0"/>
          <a:ext cx="9659971" cy="683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Acrobat Document" r:id="rId3" imgW="16039954" imgH="11344050" progId="AcroExch.Document.DC">
                  <p:embed/>
                </p:oleObj>
              </mc:Choice>
              <mc:Fallback>
                <p:oleObj name="Acrobat Document" r:id="rId3" imgW="16039954" imgH="1134405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61090" y="0"/>
                        <a:ext cx="9659971" cy="683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29128" cy="147536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17124" y="365126"/>
            <a:ext cx="1641452" cy="1872668"/>
          </a:xfrm>
        </p:spPr>
        <p:txBody>
          <a:bodyPr/>
          <a:lstStyle/>
          <a:p>
            <a:r>
              <a:rPr lang="he-IL" sz="3600" dirty="0" smtClean="0"/>
              <a:t>דוגמא 2</a:t>
            </a:r>
            <a:endParaRPr lang="he-IL" sz="3600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11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78223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של תמונה 4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8235" b="8235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5152" y="384048"/>
            <a:ext cx="10604576" cy="1444752"/>
          </a:xfrm>
        </p:spPr>
        <p:txBody>
          <a:bodyPr rtlCol="1"/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/>
              <a:t>ייעוץ פיקוח וליווי </a:t>
            </a:r>
            <a:br>
              <a:rPr lang="he-IL" sz="2800" b="1" cap="none" dirty="0"/>
            </a:br>
            <a:r>
              <a:rPr lang="he-IL" sz="2800" b="1" cap="none" dirty="0"/>
              <a:t>להקמת אתר לבדיקת כלי רכב במעבר בגין</a:t>
            </a:r>
            <a:r>
              <a:rPr lang="he-IL" sz="2800" b="1" cap="none" dirty="0">
                <a:solidFill>
                  <a:srgbClr val="404040"/>
                </a:solidFill>
              </a:rPr>
              <a:t/>
            </a:r>
            <a:br>
              <a:rPr lang="he-IL" sz="2800" b="1" cap="none" dirty="0">
                <a:solidFill>
                  <a:srgbClr val="404040"/>
                </a:solidFill>
              </a:rPr>
            </a:b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6611" y="2240280"/>
            <a:ext cx="5924111" cy="1828800"/>
          </a:xfrm>
        </p:spPr>
        <p:txBody>
          <a:bodyPr rtlCol="1"/>
          <a:lstStyle/>
          <a:p>
            <a:pPr rtl="1"/>
            <a:r>
              <a:rPr lang="he-IL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בהצלחה</a:t>
            </a:r>
            <a:endParaRPr lang="he-IL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4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תמונה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29" y="1653576"/>
            <a:ext cx="11724167" cy="5150785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85060"/>
            <a:ext cx="9372600" cy="1116419"/>
          </a:xfrm>
        </p:spPr>
        <p:txBody>
          <a:bodyPr rtlCol="1"/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בגין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360427" y="5028331"/>
            <a:ext cx="3140149" cy="1159818"/>
          </a:xfrm>
        </p:spPr>
        <p:txBody>
          <a:bodyPr rtlCol="1"/>
          <a:lstStyle/>
          <a:p>
            <a:pPr algn="r" rtl="1"/>
            <a:r>
              <a:rPr lang="he-IL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רקע</a:t>
            </a:r>
          </a:p>
          <a:p>
            <a:pPr algn="r" rtl="1"/>
            <a:r>
              <a:rPr lang="he-IL" b="1" dirty="0" smtClean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מטרת הפרויקט</a:t>
            </a:r>
          </a:p>
          <a:p>
            <a:pPr marL="0" indent="0" algn="r" rtl="1">
              <a:buNone/>
            </a:pP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2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252333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800" y="381000"/>
            <a:ext cx="9372600" cy="1295400"/>
          </a:xfrm>
        </p:spPr>
        <p:txBody>
          <a:bodyPr rtlCol="1"/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בגין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3</a:t>
            </a:fld>
            <a:endParaRPr lang="he-IL" noProof="0" dirty="0"/>
          </a:p>
        </p:txBody>
      </p:sp>
      <p:sp>
        <p:nvSpPr>
          <p:cNvPr id="8" name="מציין מיקום תוכן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b="1" dirty="0" smtClean="0">
                <a:solidFill>
                  <a:schemeClr val="accent1">
                    <a:lumMod val="50000"/>
                  </a:schemeClr>
                </a:solidFill>
              </a:rPr>
              <a:t>לוח זמנים</a:t>
            </a:r>
          </a:p>
          <a:p>
            <a:r>
              <a:rPr lang="he-IL" dirty="0" smtClean="0"/>
              <a:t>פרסום המכרז                              26.10.2017</a:t>
            </a:r>
          </a:p>
          <a:p>
            <a:r>
              <a:rPr lang="he-IL" dirty="0" smtClean="0"/>
              <a:t>מועד אחרון לקבלת מסמכי המכרז 19.12.2017</a:t>
            </a:r>
          </a:p>
          <a:p>
            <a:r>
              <a:rPr lang="he-IL" dirty="0" smtClean="0"/>
              <a:t>סיור קבלנים                                14.11.2017</a:t>
            </a:r>
          </a:p>
          <a:p>
            <a:r>
              <a:rPr lang="he-IL" dirty="0" smtClean="0"/>
              <a:t>קבלת שאלות                              23.11.2017</a:t>
            </a:r>
          </a:p>
          <a:p>
            <a:r>
              <a:rPr lang="he-IL" dirty="0" smtClean="0"/>
              <a:t>תשובות                                      7.12.2017</a:t>
            </a:r>
          </a:p>
          <a:p>
            <a:r>
              <a:rPr lang="he-IL" dirty="0" smtClean="0"/>
              <a:t>מועד אחרון להגשת הצעות           21.12.2017 שעה 12:00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93695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</p:spPr>
        <p:txBody>
          <a:bodyPr rtlCol="1"/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בגין</a:t>
            </a:r>
          </a:p>
        </p:txBody>
      </p:sp>
      <p:sp>
        <p:nvSpPr>
          <p:cNvPr id="7" name="מציין מיקום של כותרת תחתונה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4</a:t>
            </a:fld>
            <a:endParaRPr lang="he-IL" noProof="0" dirty="0"/>
          </a:p>
        </p:txBody>
      </p:sp>
      <p:sp>
        <p:nvSpPr>
          <p:cNvPr id="9" name="מציין מיקום תוכן 8"/>
          <p:cNvSpPr>
            <a:spLocks noGrp="1"/>
          </p:cNvSpPr>
          <p:nvPr>
            <p:ph sz="half" idx="2"/>
          </p:nvPr>
        </p:nvSpPr>
        <p:spPr>
          <a:xfrm>
            <a:off x="1329070" y="1981200"/>
            <a:ext cx="8884778" cy="4480560"/>
          </a:xfrm>
        </p:spPr>
        <p:txBody>
          <a:bodyPr/>
          <a:lstStyle/>
          <a:p>
            <a:r>
              <a:rPr lang="he-IL" dirty="0" smtClean="0"/>
              <a:t>תנאי סף דגשים</a:t>
            </a:r>
          </a:p>
          <a:p>
            <a:r>
              <a:rPr lang="he-IL" dirty="0" smtClean="0"/>
              <a:t>יש לקרוא היטב את דרישות תנאי הסף ולמלא אחריהן.</a:t>
            </a:r>
          </a:p>
          <a:p>
            <a:r>
              <a:rPr lang="he-IL" dirty="0" smtClean="0"/>
              <a:t>חובה לעמוד במלוא הדרישות לניסיון ולתחומי המקצועות כפי שנדרשו במכרז. יש לציין את פרטי המומחים וניסיונם כפי שנדרש במכרז. </a:t>
            </a:r>
          </a:p>
          <a:p>
            <a:r>
              <a:rPr lang="he-IL" dirty="0" smtClean="0"/>
              <a:t>יש למלא את השאלונים במלואם ובדייקנות.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1983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800" y="381000"/>
            <a:ext cx="9372600" cy="1295400"/>
          </a:xfrm>
        </p:spPr>
        <p:txBody>
          <a:bodyPr rtlCol="1">
            <a:normAutofit/>
          </a:bodyPr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</a:t>
            </a:r>
            <a:r>
              <a:rPr lang="he-IL" sz="2800" b="1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בגין</a:t>
            </a: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5479772" y="1981200"/>
            <a:ext cx="5675907" cy="4480560"/>
          </a:xfrm>
        </p:spPr>
        <p:txBody>
          <a:bodyPr rtlCol="1"/>
          <a:lstStyle/>
          <a:p>
            <a:pPr rtl="1"/>
            <a:r>
              <a:rPr lang="he-I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תכולות עבודה מפורטת בנספח ג'</a:t>
            </a: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1"/>
            <a:r>
              <a:rPr lang="he-I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יש ללמוד את תכולות העבודה ותהליך העבודה הצפוי</a:t>
            </a:r>
          </a:p>
          <a:p>
            <a:pPr rtl="1"/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מציין מיקום של כותרת תחתונה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5</a:t>
            </a:fld>
            <a:endParaRPr lang="he-IL" noProof="0" dirty="0"/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92" y="3651662"/>
            <a:ext cx="5187680" cy="281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6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895600" y="822960"/>
            <a:ext cx="8686800" cy="2011680"/>
          </a:xfrm>
        </p:spPr>
        <p:txBody>
          <a:bodyPr rtlCol="1"/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בגין</a:t>
            </a:r>
            <a:r>
              <a:rPr lang="he-IL" sz="2800" b="1" cap="none" dirty="0">
                <a:solidFill>
                  <a:srgbClr val="404040"/>
                </a:solidFill>
              </a:rPr>
              <a:t/>
            </a:r>
            <a:br>
              <a:rPr lang="he-IL" sz="2800" b="1" cap="none" dirty="0">
                <a:solidFill>
                  <a:srgbClr val="404040"/>
                </a:solidFill>
              </a:rPr>
            </a:b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2431915" y="2834639"/>
            <a:ext cx="9150485" cy="1990280"/>
          </a:xfrm>
        </p:spPr>
        <p:txBody>
          <a:bodyPr rtlCol="1">
            <a:normAutofit/>
          </a:bodyPr>
          <a:lstStyle/>
          <a:p>
            <a:pPr rtl="1"/>
            <a:r>
              <a:rPr lang="he-I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שאלות יש להעביר בכתב בלבד, לגב' רות סיני, כפי שהוגדר במסמכי המכרז.</a:t>
            </a:r>
          </a:p>
          <a:p>
            <a:pPr rtl="1"/>
            <a:r>
              <a:rPr lang="he-IL" dirty="0" smtClean="0"/>
              <a:t>* שאלות ותשובות בעל פה אינן תקפות.</a:t>
            </a:r>
          </a:p>
          <a:p>
            <a:pPr rtl="1"/>
            <a:r>
              <a:rPr lang="he-I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מלוא השאלות והתשובות יפורסמו למשתתפים.</a:t>
            </a: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61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223" y="2423073"/>
            <a:ext cx="8687553" cy="2011854"/>
          </a:xfrm>
          <a:prstGeom prst="rect">
            <a:avLst/>
          </a:prstGeom>
        </p:spPr>
      </p:pic>
      <p:graphicFrame>
        <p:nvGraphicFramePr>
          <p:cNvPr id="5" name="אובייקט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335255"/>
              </p:ext>
            </p:extLst>
          </p:nvPr>
        </p:nvGraphicFramePr>
        <p:xfrm>
          <a:off x="1752223" y="60185"/>
          <a:ext cx="9616129" cy="6797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Acrobat Document" r:id="rId4" imgW="11344233" imgH="8019810" progId="AcroExch.Document.DC">
                  <p:embed/>
                </p:oleObj>
              </mc:Choice>
              <mc:Fallback>
                <p:oleObj name="Acrobat Document" r:id="rId4" imgW="11344233" imgH="801981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52223" y="60185"/>
                        <a:ext cx="9616129" cy="6797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004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מציין מיקום תוכן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93791959"/>
              </p:ext>
            </p:extLst>
          </p:nvPr>
        </p:nvGraphicFramePr>
        <p:xfrm>
          <a:off x="1371600" y="0"/>
          <a:ext cx="9592679" cy="6781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4" imgW="11344233" imgH="8019810" progId="AcroExch.Document.DC">
                  <p:embed/>
                </p:oleObj>
              </mc:Choice>
              <mc:Fallback>
                <p:oleObj name="Acrobat Document" r:id="rId4" imgW="11344233" imgH="801981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71600" y="0"/>
                        <a:ext cx="9592679" cy="6781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</p:spPr>
        <p:txBody>
          <a:bodyPr rtlCol="1">
            <a:normAutofit fontScale="90000"/>
          </a:bodyPr>
          <a:lstStyle/>
          <a:p>
            <a:pPr lvl="0" algn="ctr">
              <a:lnSpc>
                <a:spcPct val="90000"/>
              </a:lnSpc>
              <a:spcBef>
                <a:spcPts val="0"/>
              </a:spcBef>
              <a:buSzPct val="100000"/>
            </a:pP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ייעוץ פיקוח וליווי </a:t>
            </a:r>
            <a:b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e-IL" sz="2800" b="1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להקמת אתר לבדיקת כלי רכב במעבר בגין</a:t>
            </a:r>
            <a:r>
              <a:rPr lang="he-IL" sz="2800" b="1" cap="none" dirty="0">
                <a:solidFill>
                  <a:srgbClr val="404040"/>
                </a:solidFill>
              </a:rPr>
              <a:t/>
            </a:r>
            <a:br>
              <a:rPr lang="he-IL" sz="2800" b="1" cap="none" dirty="0">
                <a:solidFill>
                  <a:srgbClr val="404040"/>
                </a:solidFill>
              </a:rPr>
            </a:br>
            <a:endParaRPr lang="he-I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מציין מיקום של כותרת תחתונה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10" name="מציין מיקום של מספר שקופית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8</a:t>
            </a:fld>
            <a:endParaRPr lang="he-IL" noProof="0" dirty="0"/>
          </a:p>
        </p:txBody>
      </p:sp>
    </p:spTree>
    <p:extLst>
      <p:ext uri="{BB962C8B-B14F-4D97-AF65-F5344CB8AC3E}">
        <p14:creationId xmlns:p14="http://schemas.microsoft.com/office/powerpoint/2010/main" val="13978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9372600" cy="1295400"/>
          </a:xfrm>
        </p:spPr>
        <p:txBody>
          <a:bodyPr rtlCol="1"/>
          <a:lstStyle/>
          <a:p>
            <a:pPr algn="r" rtl="1"/>
            <a:r>
              <a:rPr lang="he-I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הוסף כותרת שקופית - 3</a:t>
            </a: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he-IL" noProof="0" smtClean="0"/>
              <a:t>אגף פיתוח תשתיות ופרויקטים - מינהל המכס</a:t>
            </a:r>
            <a:endParaRPr lang="he-IL" noProof="0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E31375A4-56A4-47D6-9801-1991572033F7}" type="slidenum">
              <a:rPr lang="he-IL" noProof="0" smtClean="0"/>
              <a:pPr rtl="1"/>
              <a:t>9</a:t>
            </a:fld>
            <a:endParaRPr lang="he-IL" noProof="0" dirty="0"/>
          </a:p>
        </p:txBody>
      </p:sp>
      <p:graphicFrame>
        <p:nvGraphicFramePr>
          <p:cNvPr id="7" name="אובייקט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070666"/>
              </p:ext>
            </p:extLst>
          </p:nvPr>
        </p:nvGraphicFramePr>
        <p:xfrm>
          <a:off x="1346943" y="73938"/>
          <a:ext cx="9596674" cy="678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4" imgW="11344233" imgH="8019810" progId="AcroExch.Document.DC">
                  <p:embed/>
                </p:oleObj>
              </mc:Choice>
              <mc:Fallback>
                <p:oleObj name="Acrobat Document" r:id="rId4" imgW="11344233" imgH="801981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943" y="73938"/>
                        <a:ext cx="9596674" cy="6784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230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בניין עשוי מסגרת תיל 16x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3665637_TF03031027" id="{4C2C7551-1527-4634-B28D-DF259FF94845}" vid="{33AEF31B-A3FB-42CB-9920-3CB8E464CA1A}"/>
    </a:ext>
  </a:extLst>
</a:theme>
</file>

<file path=ppt/theme/theme2.xml><?xml version="1.0" encoding="utf-8"?>
<a:theme xmlns:a="http://schemas.openxmlformats.org/drawingml/2006/main" name="ערכת נושא של Offic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של Offic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D6EEDF-527A-4587-A446-F1DE3EAF9D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30C5B9-1E5F-4356-968E-2FC64955BFF3}">
  <ds:schemaRefs>
    <ds:schemaRef ds:uri="http://purl.org/dc/dcmitype/"/>
    <ds:schemaRef ds:uri="a4f35948-e619-41b3-aa29-22878b09cfd2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40262f94-9f35-4ac3-9a90-690165a166b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E6DFB71-5650-4E53-8134-FCF33ECDD3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מצגת עסקית של בניין עם מסגרת תיל (מסך רחב)</Template>
  <TotalTime>95</TotalTime>
  <Words>245</Words>
  <Application>Microsoft Office PowerPoint</Application>
  <PresentationFormat>מותאם אישית</PresentationFormat>
  <Paragraphs>63</Paragraphs>
  <Slides>12</Slides>
  <Notes>10</Notes>
  <HiddenSlides>0</HiddenSlides>
  <MMClips>0</MMClips>
  <ScaleCrop>false</ScaleCrop>
  <HeadingPairs>
    <vt:vector size="6" baseType="variant"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4" baseType="lpstr">
      <vt:lpstr>בניין עשוי מסגרת תיל 16x9</vt:lpstr>
      <vt:lpstr>Acrobat Document</vt:lpstr>
      <vt:lpstr>פרויקט הקמת מתקן לבדיקת כלי רכב</vt:lpstr>
      <vt:lpstr>ייעוץ פיקוח וליווי  להקמת אתר לבדיקת כלי רכב במעבר בגין</vt:lpstr>
      <vt:lpstr>ייעוץ פיקוח וליווי  להקמת אתר לבדיקת כלי רכב במעבר בגין</vt:lpstr>
      <vt:lpstr>ייעוץ פיקוח וליווי  להקמת אתר לבדיקת כלי רכב במעבר בגין</vt:lpstr>
      <vt:lpstr>ייעוץ פיקוח וליווי  להקמת אתר לבדיקת כלי רכב במעבר בגין</vt:lpstr>
      <vt:lpstr>ייעוץ פיקוח וליווי  להקמת אתר לבדיקת כלי רכב במעבר בגין </vt:lpstr>
      <vt:lpstr>מצגת של PowerPoint</vt:lpstr>
      <vt:lpstr>ייעוץ פיקוח וליווי  להקמת אתר לבדיקת כלי רכב במעבר בגין </vt:lpstr>
      <vt:lpstr>הוסף כותרת שקופית - 3</vt:lpstr>
      <vt:lpstr>דוגמא למתקן שיקוף רכב</vt:lpstr>
      <vt:lpstr>דוגמא 2</vt:lpstr>
      <vt:lpstr>ייעוץ פיקוח וליווי  להקמת אתר לבדיקת כלי רכב במעבר בגין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פרויקט הקמת מתקן לבדיקת כלי רכב</dc:title>
  <dc:creator>יורם טיבי</dc:creator>
  <cp:lastModifiedBy>רות סיני</cp:lastModifiedBy>
  <cp:revision>12</cp:revision>
  <dcterms:created xsi:type="dcterms:W3CDTF">2017-11-02T13:01:06Z</dcterms:created>
  <dcterms:modified xsi:type="dcterms:W3CDTF">2017-12-06T09:04:06Z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